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8" r:id="rId2"/>
    <p:sldId id="257" r:id="rId3"/>
    <p:sldId id="256" r:id="rId4"/>
    <p:sldId id="258" r:id="rId5"/>
    <p:sldId id="259" r:id="rId6"/>
    <p:sldId id="272" r:id="rId7"/>
    <p:sldId id="279" r:id="rId8"/>
    <p:sldId id="277" r:id="rId9"/>
    <p:sldId id="263" r:id="rId10"/>
    <p:sldId id="264" r:id="rId11"/>
    <p:sldId id="275" r:id="rId12"/>
    <p:sldId id="276" r:id="rId13"/>
    <p:sldId id="281" r:id="rId14"/>
    <p:sldId id="260" r:id="rId15"/>
    <p:sldId id="265" r:id="rId16"/>
    <p:sldId id="266" r:id="rId17"/>
    <p:sldId id="267" r:id="rId18"/>
    <p:sldId id="269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2826"/>
    <a:srgbClr val="4B3A60"/>
    <a:srgbClr val="FF9900"/>
    <a:srgbClr val="D27D00"/>
    <a:srgbClr val="425222"/>
    <a:srgbClr val="2A7286"/>
    <a:srgbClr val="000099"/>
    <a:srgbClr val="FFB625"/>
    <a:srgbClr val="FFCC66"/>
    <a:srgbClr val="5400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710" autoAdjust="0"/>
  </p:normalViewPr>
  <p:slideViewPr>
    <p:cSldViewPr>
      <p:cViewPr>
        <p:scale>
          <a:sx n="60" d="100"/>
          <a:sy n="60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664E19-5C24-4416-9D75-C52ECC648B2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</dgm:spPr>
      <dgm:t>
        <a:bodyPr/>
        <a:lstStyle/>
        <a:p>
          <a:endParaRPr lang="ru-RU"/>
        </a:p>
      </dgm:t>
    </dgm:pt>
    <dgm:pt modelId="{875393F1-EDBE-4884-9166-A5FBAF83900C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75000"/>
          </a:schemeClr>
        </a:solidFill>
        <a:ln w="57150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 algn="ctr" rtl="0"/>
          <a:r>
            <a:rPr lang="ru-RU" sz="4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ПРОСЛАВЛЕННЫЕ</a:t>
          </a:r>
          <a:r>
            <a:rPr lang="ru-RU" sz="4000" b="1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4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КАДЕТЫ</a:t>
          </a:r>
          <a:endParaRPr lang="ru-RU" sz="40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5FD1467F-7089-4A86-9A83-7E323ADB542A}" type="parTrans" cxnId="{E4C35E2E-15C8-477A-B34D-7981F8CC22D8}">
      <dgm:prSet/>
      <dgm:spPr/>
      <dgm:t>
        <a:bodyPr/>
        <a:lstStyle/>
        <a:p>
          <a:endParaRPr lang="ru-RU"/>
        </a:p>
      </dgm:t>
    </dgm:pt>
    <dgm:pt modelId="{22E1FC70-8E48-42B3-A1D0-EC3A55B359C9}" type="sibTrans" cxnId="{E4C35E2E-15C8-477A-B34D-7981F8CC22D8}">
      <dgm:prSet/>
      <dgm:spPr/>
      <dgm:t>
        <a:bodyPr/>
        <a:lstStyle/>
        <a:p>
          <a:endParaRPr lang="ru-RU"/>
        </a:p>
      </dgm:t>
    </dgm:pt>
    <dgm:pt modelId="{D8CC779A-C441-4389-BBD5-54EAE2DE60EF}" type="pres">
      <dgm:prSet presAssocID="{D0664E19-5C24-4416-9D75-C52ECC648B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70F2FC-2BD8-486B-9D06-F035098813D4}" type="pres">
      <dgm:prSet presAssocID="{875393F1-EDBE-4884-9166-A5FBAF83900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B00DE1-D553-4B70-9A0E-F8E64FAF9D94}" type="presOf" srcId="{875393F1-EDBE-4884-9166-A5FBAF83900C}" destId="{BE70F2FC-2BD8-486B-9D06-F035098813D4}" srcOrd="0" destOrd="0" presId="urn:microsoft.com/office/officeart/2005/8/layout/vList2"/>
    <dgm:cxn modelId="{B5626899-A84D-45A2-9132-BB8DDE5AF940}" type="presOf" srcId="{D0664E19-5C24-4416-9D75-C52ECC648B2F}" destId="{D8CC779A-C441-4389-BBD5-54EAE2DE60EF}" srcOrd="0" destOrd="0" presId="urn:microsoft.com/office/officeart/2005/8/layout/vList2"/>
    <dgm:cxn modelId="{E4C35E2E-15C8-477A-B34D-7981F8CC22D8}" srcId="{D0664E19-5C24-4416-9D75-C52ECC648B2F}" destId="{875393F1-EDBE-4884-9166-A5FBAF83900C}" srcOrd="0" destOrd="0" parTransId="{5FD1467F-7089-4A86-9A83-7E323ADB542A}" sibTransId="{22E1FC70-8E48-42B3-A1D0-EC3A55B359C9}"/>
    <dgm:cxn modelId="{D9A64837-D1EB-4BF7-9EBC-50DBB35025A4}" type="presParOf" srcId="{D8CC779A-C441-4389-BBD5-54EAE2DE60EF}" destId="{BE70F2FC-2BD8-486B-9D06-F035098813D4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005400"/>
        </a:solidFill>
      </dgm:spPr>
      <dgm:t>
        <a:bodyPr/>
        <a:lstStyle/>
        <a:p>
          <a:pPr algn="ctr" rtl="0"/>
          <a:r>
            <a:rPr lang="ru-RU" sz="5400" b="1" dirty="0" smtClean="0">
              <a:latin typeface="Arial" pitchFamily="34" charset="0"/>
              <a:cs typeface="Arial" pitchFamily="34" charset="0"/>
            </a:rPr>
            <a:t>Фельдмаршалы</a:t>
          </a:r>
          <a:r>
            <a:rPr lang="ru-RU" sz="3800" b="1" dirty="0" smtClean="0">
              <a:latin typeface="Arial" pitchFamily="34" charset="0"/>
              <a:cs typeface="Arial" pitchFamily="34" charset="0"/>
            </a:rPr>
            <a:t> </a:t>
          </a:r>
          <a:endParaRPr lang="ru-RU" sz="38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12584" custLinFactNeighborY="-139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AF315960-99E3-4C58-94EF-6BEE6351EC87}" type="presOf" srcId="{8BA14624-D32A-413E-B285-55B62F5BDDA8}" destId="{68FBF8C4-8099-4E02-B5A7-0F04CC733121}" srcOrd="0" destOrd="0" presId="urn:microsoft.com/office/officeart/2005/8/layout/vList2"/>
    <dgm:cxn modelId="{BCCFD992-C9F7-4DEB-A277-0D67564634C5}" type="presOf" srcId="{F5330AF1-896B-493A-A87F-71D1D8DED6BB}" destId="{BC2970ED-FE73-4280-A6AD-6CC9C1826076}" srcOrd="0" destOrd="0" presId="urn:microsoft.com/office/officeart/2005/8/layout/vList2"/>
    <dgm:cxn modelId="{277532F8-6E82-4604-9266-B3F56B4F749A}" type="presParOf" srcId="{BC2970ED-FE73-4280-A6AD-6CC9C1826076}" destId="{68FBF8C4-8099-4E02-B5A7-0F04CC733121}" srcOrd="0" destOrd="0" presId="urn:microsoft.com/office/officeart/2005/8/layout/vList2"/>
  </dgm:cxnLst>
  <dgm:bg>
    <a:noFill/>
  </dgm:bg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001746"/>
        </a:solidFill>
      </dgm:spPr>
      <dgm:t>
        <a:bodyPr/>
        <a:lstStyle/>
        <a:p>
          <a:pPr algn="ctr" rtl="0"/>
          <a:r>
            <a:rPr lang="ru-RU" sz="5400" b="1" dirty="0" smtClean="0">
              <a:latin typeface="Arial" pitchFamily="34" charset="0"/>
              <a:cs typeface="Arial" pitchFamily="34" charset="0"/>
            </a:rPr>
            <a:t>Флотоводцы</a:t>
          </a:r>
          <a:r>
            <a:rPr lang="ru-RU" sz="3800" b="1" dirty="0" smtClean="0">
              <a:latin typeface="Arial" pitchFamily="34" charset="0"/>
              <a:cs typeface="Arial" pitchFamily="34" charset="0"/>
            </a:rPr>
            <a:t> </a:t>
          </a:r>
          <a:endParaRPr lang="ru-RU" sz="38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12584" custLinFactNeighborY="-139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96BC2E00-1CC4-4D9E-9AA8-7440EEC2814E}" type="presOf" srcId="{F5330AF1-896B-493A-A87F-71D1D8DED6BB}" destId="{BC2970ED-FE73-4280-A6AD-6CC9C1826076}" srcOrd="0" destOrd="0" presId="urn:microsoft.com/office/officeart/2005/8/layout/vList2"/>
    <dgm:cxn modelId="{EB939B04-657F-43D8-9841-28E45DEDA519}" type="presOf" srcId="{8BA14624-D32A-413E-B285-55B62F5BDDA8}" destId="{68FBF8C4-8099-4E02-B5A7-0F04CC733121}" srcOrd="0" destOrd="0" presId="urn:microsoft.com/office/officeart/2005/8/layout/vList2"/>
    <dgm:cxn modelId="{FBA00DEE-B9C0-4057-96CD-1FF596FD33C4}" type="presParOf" srcId="{BC2970ED-FE73-4280-A6AD-6CC9C1826076}" destId="{68FBF8C4-8099-4E02-B5A7-0F04CC733121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54002A"/>
        </a:solidFill>
      </dgm:spPr>
      <dgm:t>
        <a:bodyPr/>
        <a:lstStyle/>
        <a:p>
          <a:pPr algn="ctr" rtl="0"/>
          <a:r>
            <a:rPr lang="ru-RU" sz="5400" b="1" dirty="0" smtClean="0">
              <a:latin typeface="Arial" pitchFamily="34" charset="0"/>
              <a:cs typeface="Arial" pitchFamily="34" charset="0"/>
            </a:rPr>
            <a:t>Поэты</a:t>
          </a:r>
          <a:endParaRPr lang="ru-RU" sz="38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12584" custLinFactNeighborY="-139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C1085601-4280-4D77-87F8-9587BD4C87FC}" type="presOf" srcId="{8BA14624-D32A-413E-B285-55B62F5BDDA8}" destId="{68FBF8C4-8099-4E02-B5A7-0F04CC733121}" srcOrd="0" destOrd="0" presId="urn:microsoft.com/office/officeart/2005/8/layout/vList2"/>
    <dgm:cxn modelId="{BF70C303-79FA-4C9B-8955-AFB5D2B0A3AF}" type="presOf" srcId="{F5330AF1-896B-493A-A87F-71D1D8DED6BB}" destId="{BC2970ED-FE73-4280-A6AD-6CC9C1826076}" srcOrd="0" destOrd="0" presId="urn:microsoft.com/office/officeart/2005/8/layout/vList2"/>
    <dgm:cxn modelId="{45639721-2FA5-4BF7-8013-8FF494E6A73C}" type="presParOf" srcId="{BC2970ED-FE73-4280-A6AD-6CC9C1826076}" destId="{68FBF8C4-8099-4E02-B5A7-0F04CC733121}" srcOrd="0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425222"/>
        </a:solidFill>
      </dgm:spPr>
      <dgm:t>
        <a:bodyPr/>
        <a:lstStyle/>
        <a:p>
          <a:pPr algn="ctr" rtl="0"/>
          <a:r>
            <a:rPr lang="ru-RU" sz="5400" b="1" dirty="0" smtClean="0">
              <a:latin typeface="Arial" pitchFamily="34" charset="0"/>
              <a:cs typeface="Arial" pitchFamily="34" charset="0"/>
            </a:rPr>
            <a:t>Писатели</a:t>
          </a:r>
          <a:endParaRPr lang="ru-RU" sz="54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 sz="5400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 sz="5400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12584" custLinFactNeighborY="-139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98CE791D-6831-4FDB-9E3B-CC845EE73B1F}" type="presOf" srcId="{F5330AF1-896B-493A-A87F-71D1D8DED6BB}" destId="{BC2970ED-FE73-4280-A6AD-6CC9C1826076}" srcOrd="0" destOrd="0" presId="urn:microsoft.com/office/officeart/2005/8/layout/vList2"/>
    <dgm:cxn modelId="{6BA64862-0CAB-45A0-872D-E7ACDC1ADC31}" type="presOf" srcId="{8BA14624-D32A-413E-B285-55B62F5BDDA8}" destId="{68FBF8C4-8099-4E02-B5A7-0F04CC733121}" srcOrd="0" destOrd="0" presId="urn:microsoft.com/office/officeart/2005/8/layout/vList2"/>
    <dgm:cxn modelId="{81C0145C-ACC1-404B-A318-70F41A5E508E}" type="presParOf" srcId="{BC2970ED-FE73-4280-A6AD-6CC9C1826076}" destId="{68FBF8C4-8099-4E02-B5A7-0F04CC733121}" srcOrd="0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2A7286"/>
        </a:solidFill>
      </dgm:spPr>
      <dgm:t>
        <a:bodyPr/>
        <a:lstStyle/>
        <a:p>
          <a:pPr algn="ctr" rtl="0"/>
          <a:r>
            <a:rPr lang="ru-RU" sz="5400" b="1" dirty="0" smtClean="0">
              <a:latin typeface="Arial" pitchFamily="34" charset="0"/>
              <a:cs typeface="Arial" pitchFamily="34" charset="0"/>
            </a:rPr>
            <a:t>Композиторы</a:t>
          </a:r>
          <a:endParaRPr lang="ru-RU" sz="38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12584" custLinFactNeighborY="-139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87448A99-6796-463C-A133-B29C27DF8FCA}" type="presOf" srcId="{F5330AF1-896B-493A-A87F-71D1D8DED6BB}" destId="{BC2970ED-FE73-4280-A6AD-6CC9C1826076}" srcOrd="0" destOrd="0" presId="urn:microsoft.com/office/officeart/2005/8/layout/vList2"/>
    <dgm:cxn modelId="{92271B64-FC8E-4B02-B232-ACED48080E6B}" type="presOf" srcId="{8BA14624-D32A-413E-B285-55B62F5BDDA8}" destId="{68FBF8C4-8099-4E02-B5A7-0F04CC733121}" srcOrd="0" destOrd="0" presId="urn:microsoft.com/office/officeart/2005/8/layout/vList2"/>
    <dgm:cxn modelId="{00298B98-0EB0-4E34-B744-A40B2987623B}" type="presParOf" srcId="{BC2970ED-FE73-4280-A6AD-6CC9C1826076}" destId="{68FBF8C4-8099-4E02-B5A7-0F04CC733121}" srcOrd="0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D27D00"/>
        </a:solidFill>
      </dgm:spPr>
      <dgm:t>
        <a:bodyPr/>
        <a:lstStyle/>
        <a:p>
          <a:pPr algn="ctr" rtl="0"/>
          <a:r>
            <a:rPr lang="ru-RU" sz="4000" b="1" dirty="0" smtClean="0">
              <a:latin typeface="Arial" pitchFamily="34" charset="0"/>
              <a:cs typeface="Arial" pitchFamily="34" charset="0"/>
            </a:rPr>
            <a:t>Художник</a:t>
          </a:r>
          <a:endParaRPr lang="ru-RU" sz="54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 sz="5400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 sz="5400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12584" custLinFactNeighborX="-7273" custLinFactNeighborY="-355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AB99D1-6898-424F-9922-909D2DC19D3B}" type="presOf" srcId="{F5330AF1-896B-493A-A87F-71D1D8DED6BB}" destId="{BC2970ED-FE73-4280-A6AD-6CC9C1826076}" srcOrd="0" destOrd="0" presId="urn:microsoft.com/office/officeart/2005/8/layout/vList2"/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D362D745-4606-4BC1-8100-576074A27E7B}" type="presOf" srcId="{8BA14624-D32A-413E-B285-55B62F5BDDA8}" destId="{68FBF8C4-8099-4E02-B5A7-0F04CC733121}" srcOrd="0" destOrd="0" presId="urn:microsoft.com/office/officeart/2005/8/layout/vList2"/>
    <dgm:cxn modelId="{BF6B610D-5987-44D5-9B87-A1CE76F8378B}" type="presParOf" srcId="{BC2970ED-FE73-4280-A6AD-6CC9C1826076}" destId="{68FBF8C4-8099-4E02-B5A7-0F04CC733121}" srcOrd="0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4B3A60"/>
        </a:solidFill>
      </dgm:spPr>
      <dgm:t>
        <a:bodyPr/>
        <a:lstStyle/>
        <a:p>
          <a:pPr algn="ctr" rtl="0"/>
          <a:r>
            <a:rPr lang="ru-RU" sz="4000" b="1" dirty="0" smtClean="0">
              <a:latin typeface="Arial" pitchFamily="34" charset="0"/>
              <a:cs typeface="Arial" pitchFamily="34" charset="0"/>
            </a:rPr>
            <a:t>Врач</a:t>
          </a:r>
          <a:endParaRPr lang="ru-RU" sz="54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 sz="5400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 sz="5400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12584" custLinFactNeighborX="-7273" custLinFactNeighborY="-355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C7F135-A2AE-4BC4-8CF6-60F0559ABE2C}" type="presOf" srcId="{8BA14624-D32A-413E-B285-55B62F5BDDA8}" destId="{68FBF8C4-8099-4E02-B5A7-0F04CC733121}" srcOrd="0" destOrd="0" presId="urn:microsoft.com/office/officeart/2005/8/layout/vList2"/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66F5BAF2-6986-4B2F-9E3A-3E9385349A7E}" type="presOf" srcId="{F5330AF1-896B-493A-A87F-71D1D8DED6BB}" destId="{BC2970ED-FE73-4280-A6AD-6CC9C1826076}" srcOrd="0" destOrd="0" presId="urn:microsoft.com/office/officeart/2005/8/layout/vList2"/>
    <dgm:cxn modelId="{79FB561B-A542-4397-AB0E-046C9354E17C}" type="presParOf" srcId="{BC2970ED-FE73-4280-A6AD-6CC9C1826076}" destId="{68FBF8C4-8099-4E02-B5A7-0F04CC733121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5330AF1-896B-493A-A87F-71D1D8DED6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14624-D32A-413E-B285-55B62F5BDDA8}">
      <dgm:prSet custT="1"/>
      <dgm:spPr>
        <a:solidFill>
          <a:srgbClr val="6C2826"/>
        </a:solidFill>
      </dgm:spPr>
      <dgm:t>
        <a:bodyPr/>
        <a:lstStyle/>
        <a:p>
          <a:pPr algn="ctr" rtl="0"/>
          <a:r>
            <a:rPr lang="ru-RU" sz="2800" b="1" dirty="0" smtClean="0">
              <a:latin typeface="Arial" pitchFamily="34" charset="0"/>
              <a:cs typeface="Arial" pitchFamily="34" charset="0"/>
            </a:rPr>
            <a:t>Основатель </a:t>
          </a:r>
        </a:p>
        <a:p>
          <a:pPr algn="ctr"/>
          <a:r>
            <a:rPr lang="ru-RU" sz="2800" b="1" dirty="0" smtClean="0">
              <a:latin typeface="Arial" pitchFamily="34" charset="0"/>
              <a:cs typeface="Arial" pitchFamily="34" charset="0"/>
            </a:rPr>
            <a:t>российского театра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9C67BAC9-0B57-42BC-BFD3-DB5093EA1A72}" type="parTrans" cxnId="{D20152FC-4126-441A-B1B9-AAA03772E57F}">
      <dgm:prSet/>
      <dgm:spPr/>
      <dgm:t>
        <a:bodyPr/>
        <a:lstStyle/>
        <a:p>
          <a:endParaRPr lang="ru-RU" sz="5400"/>
        </a:p>
      </dgm:t>
    </dgm:pt>
    <dgm:pt modelId="{341E1906-0D3D-49FD-AB4E-B80BBD76DBCD}" type="sibTrans" cxnId="{D20152FC-4126-441A-B1B9-AAA03772E57F}">
      <dgm:prSet/>
      <dgm:spPr/>
      <dgm:t>
        <a:bodyPr/>
        <a:lstStyle/>
        <a:p>
          <a:endParaRPr lang="ru-RU" sz="5400"/>
        </a:p>
      </dgm:t>
    </dgm:pt>
    <dgm:pt modelId="{BC2970ED-FE73-4280-A6AD-6CC9C1826076}" type="pres">
      <dgm:prSet presAssocID="{F5330AF1-896B-493A-A87F-71D1D8DED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FBF8C4-8099-4E02-B5A7-0F04CC733121}" type="pres">
      <dgm:prSet presAssocID="{8BA14624-D32A-413E-B285-55B62F5BDDA8}" presName="parentText" presStyleLbl="node1" presStyleIdx="0" presStyleCnt="1" custScaleY="280812" custLinFactNeighborX="-7273" custLinFactNeighborY="-355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0152FC-4126-441A-B1B9-AAA03772E57F}" srcId="{F5330AF1-896B-493A-A87F-71D1D8DED6BB}" destId="{8BA14624-D32A-413E-B285-55B62F5BDDA8}" srcOrd="0" destOrd="0" parTransId="{9C67BAC9-0B57-42BC-BFD3-DB5093EA1A72}" sibTransId="{341E1906-0D3D-49FD-AB4E-B80BBD76DBCD}"/>
    <dgm:cxn modelId="{32B25A21-B1C3-41B4-A61D-19F27BF15B1A}" type="presOf" srcId="{8BA14624-D32A-413E-B285-55B62F5BDDA8}" destId="{68FBF8C4-8099-4E02-B5A7-0F04CC733121}" srcOrd="0" destOrd="0" presId="urn:microsoft.com/office/officeart/2005/8/layout/vList2"/>
    <dgm:cxn modelId="{331CFC6C-E7CD-453D-9300-A1A756765319}" type="presOf" srcId="{F5330AF1-896B-493A-A87F-71D1D8DED6BB}" destId="{BC2970ED-FE73-4280-A6AD-6CC9C1826076}" srcOrd="0" destOrd="0" presId="urn:microsoft.com/office/officeart/2005/8/layout/vList2"/>
    <dgm:cxn modelId="{50511B6C-192F-4781-9421-841345D62823}" type="presParOf" srcId="{BC2970ED-FE73-4280-A6AD-6CC9C1826076}" destId="{68FBF8C4-8099-4E02-B5A7-0F04CC733121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6ABEB7-F3D7-4048-84C7-6959E0C60FEE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96834-84A1-4BEA-A3F4-2A71BF7E5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6834-84A1-4BEA-A3F4-2A71BF7E537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6834-84A1-4BEA-A3F4-2A71BF7E537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6834-84A1-4BEA-A3F4-2A71BF7E537B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6834-84A1-4BEA-A3F4-2A71BF7E537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96834-84A1-4BEA-A3F4-2A71BF7E537B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32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diagramColors" Target="../diagrams/colors3.xml"/><Relationship Id="rId5" Type="http://schemas.openxmlformats.org/officeDocument/2006/relationships/image" Target="../media/image35.jpeg"/><Relationship Id="rId10" Type="http://schemas.openxmlformats.org/officeDocument/2006/relationships/diagramQuickStyle" Target="../diagrams/quickStyle3.xml"/><Relationship Id="rId4" Type="http://schemas.openxmlformats.org/officeDocument/2006/relationships/image" Target="../media/image34.jpeg"/><Relationship Id="rId9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39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image" Target="../media/image40.gif"/><Relationship Id="rId7" Type="http://schemas.openxmlformats.org/officeDocument/2006/relationships/image" Target="../media/image44.jpeg"/><Relationship Id="rId12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diagramColors" Target="../diagrams/colors5.xml"/><Relationship Id="rId5" Type="http://schemas.openxmlformats.org/officeDocument/2006/relationships/image" Target="../media/image42.gif"/><Relationship Id="rId10" Type="http://schemas.openxmlformats.org/officeDocument/2006/relationships/diagramQuickStyle" Target="../diagrams/quickStyle5.xml"/><Relationship Id="rId4" Type="http://schemas.openxmlformats.org/officeDocument/2006/relationships/image" Target="../media/image41.jpeg"/><Relationship Id="rId9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45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46.jpeg"/><Relationship Id="rId9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QuickStyle" Target="../diagrams/quickStyle8.xml"/><Relationship Id="rId18" Type="http://schemas.openxmlformats.org/officeDocument/2006/relationships/diagramColors" Target="../diagrams/colors9.xml"/><Relationship Id="rId3" Type="http://schemas.openxmlformats.org/officeDocument/2006/relationships/image" Target="../media/image47.jpeg"/><Relationship Id="rId7" Type="http://schemas.openxmlformats.org/officeDocument/2006/relationships/diagramData" Target="../diagrams/data7.xml"/><Relationship Id="rId12" Type="http://schemas.openxmlformats.org/officeDocument/2006/relationships/diagramLayout" Target="../diagrams/layout8.xml"/><Relationship Id="rId17" Type="http://schemas.openxmlformats.org/officeDocument/2006/relationships/diagramQuickStyle" Target="../diagrams/quickStyle9.xml"/><Relationship Id="rId2" Type="http://schemas.openxmlformats.org/officeDocument/2006/relationships/notesSlide" Target="../notesSlides/notesSlide5.xml"/><Relationship Id="rId16" Type="http://schemas.openxmlformats.org/officeDocument/2006/relationships/diagramLayout" Target="../diagrams/layout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diagramData" Target="../diagrams/data8.xml"/><Relationship Id="rId5" Type="http://schemas.openxmlformats.org/officeDocument/2006/relationships/image" Target="../media/image49.png"/><Relationship Id="rId15" Type="http://schemas.openxmlformats.org/officeDocument/2006/relationships/diagramData" Target="../diagrams/data9.xml"/><Relationship Id="rId10" Type="http://schemas.openxmlformats.org/officeDocument/2006/relationships/diagramColors" Target="../diagrams/colors7.xml"/><Relationship Id="rId4" Type="http://schemas.openxmlformats.org/officeDocument/2006/relationships/image" Target="../media/image48.jpeg"/><Relationship Id="rId9" Type="http://schemas.openxmlformats.org/officeDocument/2006/relationships/diagramQuickStyle" Target="../diagrams/quickStyle7.xml"/><Relationship Id="rId14" Type="http://schemas.openxmlformats.org/officeDocument/2006/relationships/diagramColors" Target="../diagrams/colors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diagramLayout" Target="../diagrams/layout1.xml"/><Relationship Id="rId7" Type="http://schemas.openxmlformats.org/officeDocument/2006/relationships/slide" Target="slide15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diagramColors" Target="../diagrams/colors1.xml"/><Relationship Id="rId10" Type="http://schemas.openxmlformats.org/officeDocument/2006/relationships/slide" Target="slide18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0;&#1072;&#1076;&#1077;&#1090;&#1099;&#1044;&#1080;&#1072;&#1085;&#1072;\&#1044;&#1080;&#1072;&#1085;&#1086;&#1074;&#1072;%20&#1054;&#1083;&#1100;&#1075;&#1072;%20&#1042;&#1077;&#1085;&#1080;&#1072;&#1084;&#1080;&#1085;&#1086;&#1074;&#1085;&#1072;%20&#1082;&#1086;&#1085;&#1082;&#1091;&#1088;&#1089;%201%20&#1089;&#1077;&#1085;&#1090;&#1103;&#1073;&#1088;&#1103;\&#1087;&#1088;&#1077;&#1079;&#1077;&#1085;&#1090;&#1072;&#1094;&#1080;&#1103;\&#1057;&#1099;&#1085;%20&#1087;&#1086;&#1083;&#1082;&#1072;.wmv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jpeg"/><Relationship Id="rId7" Type="http://schemas.openxmlformats.org/officeDocument/2006/relationships/image" Target="../media/image2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учитель\портфолио\С апреля 2015 года\участие в конкурсах\российские\1 сентября\2017 год\январь 2017 КАДЕТЫ\кадеты\motivator-344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5" y="357167"/>
            <a:ext cx="7500991" cy="6126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f36714707235167f33748190763ca84bbf7f2ff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7" y="4500571"/>
            <a:ext cx="3426500" cy="2151062"/>
          </a:xfrm>
          <a:prstGeom prst="rect">
            <a:avLst/>
          </a:prstGeom>
        </p:spPr>
      </p:pic>
      <p:pic>
        <p:nvPicPr>
          <p:cNvPr id="2" name="Рисунок 1" descr="http://histrf.ru/uploads/media/default/0001/23/94d87c320955e6c67aa71a446fbb9a4749d176b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737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029dbd630de2ed13f2bd8770f62ee31d2ebdf61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3" y="3071811"/>
            <a:ext cx="4026388" cy="2286016"/>
          </a:xfrm>
          <a:prstGeom prst="rect">
            <a:avLst/>
          </a:prstGeom>
        </p:spPr>
      </p:pic>
      <p:pic>
        <p:nvPicPr>
          <p:cNvPr id="4" name="Рисунок 3" descr="http://histrf.ru/uploads/media/default/0001/23/421e5c85c639971e15d0491186947ac554c76179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1" y="1500174"/>
            <a:ext cx="328614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1" y="214291"/>
            <a:ext cx="4071967" cy="1143008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Младшие воспитанники первого астраханского набора Сталинградского </a:t>
            </a:r>
            <a:r>
              <a:rPr lang="ru-RU" sz="1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СВУ </a:t>
            </a:r>
            <a:r>
              <a:rPr lang="ru-RU" sz="16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 торжественном строю</a:t>
            </a:r>
          </a:p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19 декабря 1943 года </a:t>
            </a:r>
            <a:endParaRPr lang="ru-RU" sz="16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ab2a940d45b093d822c6d62855c4141725160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472" y="4572009"/>
            <a:ext cx="3187235" cy="207170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857753" y="214291"/>
            <a:ext cx="4071967" cy="1143008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Медаленосцы-сыны полков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 роты Новочеркасского суворовского военного училища. 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1945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3714712" y="214290"/>
            <a:ext cx="5215006" cy="6429420"/>
          </a:xfrm>
          <a:prstGeom prst="verticalScroll">
            <a:avLst>
              <a:gd name="adj" fmla="val 3208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00050" indent="-400050" algn="ctr"/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I.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Самое главное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Быть верным России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Любить школу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достоинством нести звание кадета</a:t>
            </a:r>
          </a:p>
          <a:p>
            <a:pPr marL="342900" indent="-342900"/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00050" indent="-400050" algn="ctr"/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II. 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Облик кадета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1.Быть благородным. Быть, а не казаться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2.Быть честным во всём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3.Соблюдать форму кадетской одежды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4.Быть добрым, закалять свою волю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Быть чистоплотным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6.Быть скромным , соблюдать приличие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7.Знать свои недостатки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8.Не лгать,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хвастать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9.Не быть грубым , не хамить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10.Не сквернословить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11.Не оправдываться</a:t>
            </a:r>
          </a:p>
          <a:p>
            <a:pPr marL="342900" indent="-342900"/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/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III. 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Взаимоотношения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1.Уважать и почитать старших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2.Уважать женщину-мать, девушку</a:t>
            </a:r>
          </a:p>
          <a:p>
            <a:pPr marL="342900" indent="-34290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3.Всегда помогать товарищам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142976" y="3214686"/>
            <a:ext cx="1714512" cy="3357586"/>
            <a:chOff x="1285852" y="2500306"/>
            <a:chExt cx="2143140" cy="3357586"/>
          </a:xfrm>
        </p:grpSpPr>
        <p:sp>
          <p:nvSpPr>
            <p:cNvPr id="7" name="Блок-схема: перфолента 6"/>
            <p:cNvSpPr/>
            <p:nvPr/>
          </p:nvSpPr>
          <p:spPr>
            <a:xfrm rot="5400000">
              <a:off x="678629" y="3750471"/>
              <a:ext cx="3357586" cy="857256"/>
            </a:xfrm>
            <a:prstGeom prst="flowChartPunchedTape">
              <a:avLst/>
            </a:prstGeom>
            <a:solidFill>
              <a:srgbClr val="000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перфолента 5"/>
            <p:cNvSpPr/>
            <p:nvPr/>
          </p:nvSpPr>
          <p:spPr>
            <a:xfrm rot="5400000">
              <a:off x="35687" y="3750471"/>
              <a:ext cx="3357586" cy="857256"/>
            </a:xfrm>
            <a:prstGeom prst="flowChartPunchedTap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перфолента 7"/>
            <p:cNvSpPr/>
            <p:nvPr/>
          </p:nvSpPr>
          <p:spPr>
            <a:xfrm rot="5400000">
              <a:off x="1321571" y="3750471"/>
              <a:ext cx="3357586" cy="857256"/>
            </a:xfrm>
            <a:prstGeom prst="flowChartPunchedTap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10-конечная звезда 9"/>
          <p:cNvSpPr/>
          <p:nvPr/>
        </p:nvSpPr>
        <p:spPr>
          <a:xfrm>
            <a:off x="285720" y="571480"/>
            <a:ext cx="3357586" cy="3286148"/>
          </a:xfrm>
          <a:prstGeom prst="star10">
            <a:avLst/>
          </a:prstGeom>
          <a:solidFill>
            <a:srgbClr val="FFB625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ЗАПОВЕДИ КАДЕТОВ </a:t>
            </a:r>
          </a:p>
          <a:p>
            <a:pPr algn="ctr"/>
            <a:r>
              <a:rPr lang="ru-RU" dirty="0" smtClean="0"/>
              <a:t>МБОУ «Средняя общеобразовательная школа» </a:t>
            </a:r>
            <a:r>
              <a:rPr lang="ru-RU" dirty="0" err="1" smtClean="0"/>
              <a:t>пст</a:t>
            </a:r>
            <a:r>
              <a:rPr lang="ru-RU" dirty="0" smtClean="0"/>
              <a:t>. </a:t>
            </a:r>
            <a:r>
              <a:rPr lang="ru-RU" dirty="0" err="1" smtClean="0"/>
              <a:t>Визиндор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071547"/>
            <a:ext cx="771530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Море начинается 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с маленькой реки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wdk1cs2f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1500174"/>
            <a:ext cx="2333957" cy="26432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43702" y="4429132"/>
            <a:ext cx="2143140" cy="1071570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СУВОРОВ</a:t>
            </a: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Александр Васильевич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642918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660066"/>
                </a:solidFill>
                <a:latin typeface="Arial Black" pitchFamily="34" charset="0"/>
              </a:rPr>
              <a:t>«Плох тот солдат, который не мечтает быть генералом»</a:t>
            </a:r>
            <a:endParaRPr lang="ru-RU" sz="2400" dirty="0">
              <a:solidFill>
                <a:srgbClr val="660066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24fb319961b8b52bb7ad73b92f52bd72_i-32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02881" y="683211"/>
            <a:ext cx="1505514" cy="3568068"/>
          </a:xfrm>
          <a:prstGeom prst="rect">
            <a:avLst/>
          </a:prstGeom>
        </p:spPr>
      </p:pic>
      <p:pic>
        <p:nvPicPr>
          <p:cNvPr id="8" name="Рисунок 7" descr="no-translate-detected_1053-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286124"/>
            <a:ext cx="1123936" cy="1123936"/>
          </a:xfrm>
          <a:prstGeom prst="rect">
            <a:avLst/>
          </a:prstGeom>
        </p:spPr>
      </p:pic>
      <p:pic>
        <p:nvPicPr>
          <p:cNvPr id="9" name="Рисунок 8" descr="post-18029-11719750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429132"/>
            <a:ext cx="1126057" cy="1071570"/>
          </a:xfrm>
          <a:prstGeom prst="rect">
            <a:avLst/>
          </a:prstGeom>
        </p:spPr>
      </p:pic>
      <p:pic>
        <p:nvPicPr>
          <p:cNvPr id="10" name="Рисунок 9" descr="star_PNG158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5495924"/>
            <a:ext cx="1362076" cy="13620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00166" y="3714752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Я сегодня узнал много нового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4480" y="4714884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Классный час заставил меня задуматься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6000768"/>
            <a:ext cx="55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Нужно еще дополнительно почитать об этом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m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1" y="1785926"/>
            <a:ext cx="3000396" cy="4620612"/>
          </a:xfrm>
          <a:prstGeom prst="rect">
            <a:avLst/>
          </a:prstGeom>
        </p:spPr>
      </p:pic>
      <p:pic>
        <p:nvPicPr>
          <p:cNvPr id="7" name="Рисунок 6" descr="kutuzov3.jpg"/>
          <p:cNvPicPr>
            <a:picLocks noChangeAspect="1"/>
          </p:cNvPicPr>
          <p:nvPr/>
        </p:nvPicPr>
        <p:blipFill>
          <a:blip r:embed="rId3"/>
          <a:srcRect l="2128" t="1421" r="5170" b="7033"/>
          <a:stretch>
            <a:fillRect/>
          </a:stretch>
        </p:blipFill>
        <p:spPr>
          <a:xfrm>
            <a:off x="5357819" y="1785927"/>
            <a:ext cx="3429024" cy="4621727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/>
        </p:nvGraphicFramePr>
        <p:xfrm>
          <a:off x="642911" y="357166"/>
          <a:ext cx="785818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4" name="Прямоугольная выноска 23"/>
          <p:cNvSpPr/>
          <p:nvPr/>
        </p:nvSpPr>
        <p:spPr>
          <a:xfrm>
            <a:off x="3571869" y="2071678"/>
            <a:ext cx="2428892" cy="857256"/>
          </a:xfrm>
          <a:prstGeom prst="wedgeRectCallout">
            <a:avLst>
              <a:gd name="adj1" fmla="val 47251"/>
              <a:gd name="adj2" fmla="val 139074"/>
            </a:avLst>
          </a:prstGeom>
          <a:solidFill>
            <a:srgbClr val="0066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Михаил Кутузов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857488" y="5286388"/>
            <a:ext cx="2214579" cy="857256"/>
          </a:xfrm>
          <a:prstGeom prst="wedgeRectCallout">
            <a:avLst>
              <a:gd name="adj1" fmla="val -53045"/>
              <a:gd name="adj2" fmla="val -149069"/>
            </a:avLst>
          </a:prstGeom>
          <a:solidFill>
            <a:srgbClr val="0066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Петр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Румянцев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0" name="Управляющая кнопка: домой 9">
            <a:hlinkClick r:id="rId8" action="ppaction://hlinksldjump" highlightClick="1"/>
          </p:cNvPr>
          <p:cNvSpPr/>
          <p:nvPr/>
        </p:nvSpPr>
        <p:spPr>
          <a:xfrm>
            <a:off x="8715372" y="6429396"/>
            <a:ext cx="428628" cy="428604"/>
          </a:xfrm>
          <a:prstGeom prst="actionButtonHome">
            <a:avLst/>
          </a:prstGeom>
          <a:solidFill>
            <a:schemeClr val="bg1"/>
          </a:solidFill>
          <a:ln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17654fc9688af9818ed42ceb7000c4f5_180x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3000372"/>
            <a:ext cx="1714500" cy="2143125"/>
          </a:xfrm>
          <a:prstGeom prst="rect">
            <a:avLst/>
          </a:prstGeom>
        </p:spPr>
      </p:pic>
      <p:pic>
        <p:nvPicPr>
          <p:cNvPr id="18" name="Рисунок 17" descr="kruzenshtern2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214818"/>
            <a:ext cx="1643074" cy="2387935"/>
          </a:xfrm>
          <a:prstGeom prst="rect">
            <a:avLst/>
          </a:prstGeom>
        </p:spPr>
      </p:pic>
      <p:pic>
        <p:nvPicPr>
          <p:cNvPr id="14" name="Рисунок 13" descr="0005-006-F.F.Bellinsgauzen-1778-1852-g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68" y="4214818"/>
            <a:ext cx="1657240" cy="2428892"/>
          </a:xfrm>
          <a:prstGeom prst="rect">
            <a:avLst/>
          </a:prstGeom>
        </p:spPr>
      </p:pic>
      <p:pic>
        <p:nvPicPr>
          <p:cNvPr id="11" name="Рисунок 10" descr="2101974_800.jpg"/>
          <p:cNvPicPr>
            <a:picLocks noChangeAspect="1"/>
          </p:cNvPicPr>
          <p:nvPr/>
        </p:nvPicPr>
        <p:blipFill>
          <a:blip r:embed="rId6"/>
          <a:srcRect l="10580" r="8309"/>
          <a:stretch>
            <a:fillRect/>
          </a:stretch>
        </p:blipFill>
        <p:spPr>
          <a:xfrm>
            <a:off x="428596" y="1643050"/>
            <a:ext cx="1643074" cy="2143140"/>
          </a:xfrm>
          <a:prstGeom prst="rect">
            <a:avLst/>
          </a:prstGeom>
        </p:spPr>
      </p:pic>
      <p:sp>
        <p:nvSpPr>
          <p:cNvPr id="24" name="Прямоугольная выноска 23"/>
          <p:cNvSpPr/>
          <p:nvPr/>
        </p:nvSpPr>
        <p:spPr>
          <a:xfrm>
            <a:off x="4786314" y="5715016"/>
            <a:ext cx="2214579" cy="857256"/>
          </a:xfrm>
          <a:prstGeom prst="wedgeRectCallout">
            <a:avLst>
              <a:gd name="adj1" fmla="val 65891"/>
              <a:gd name="adj2" fmla="val -114061"/>
            </a:avLst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Arial Black" pitchFamily="34" charset="0"/>
              </a:rPr>
              <a:t>Фаддей</a:t>
            </a: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Беллинсгаузен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2214546" y="1643050"/>
            <a:ext cx="2214578" cy="857256"/>
          </a:xfrm>
          <a:prstGeom prst="wedgeRectCallout">
            <a:avLst>
              <a:gd name="adj1" fmla="val -69826"/>
              <a:gd name="adj2" fmla="val 95395"/>
            </a:avLst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Федор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Ушаков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2214546" y="5715016"/>
            <a:ext cx="2214579" cy="857256"/>
          </a:xfrm>
          <a:prstGeom prst="wedgeRectCallout">
            <a:avLst>
              <a:gd name="adj1" fmla="val -69215"/>
              <a:gd name="adj2" fmla="val -102567"/>
            </a:avLst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Иван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Крузенштерн 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6" name="Рисунок 25" descr="imgpreview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2330" y="1643050"/>
            <a:ext cx="1705392" cy="2357454"/>
          </a:xfrm>
          <a:prstGeom prst="rect">
            <a:avLst/>
          </a:prstGeom>
        </p:spPr>
      </p:pic>
      <p:sp>
        <p:nvSpPr>
          <p:cNvPr id="29" name="Прямоугольная выноска 28"/>
          <p:cNvSpPr/>
          <p:nvPr/>
        </p:nvSpPr>
        <p:spPr>
          <a:xfrm>
            <a:off x="4643438" y="3714752"/>
            <a:ext cx="2286016" cy="857256"/>
          </a:xfrm>
          <a:prstGeom prst="wedgeRectCallout">
            <a:avLst>
              <a:gd name="adj1" fmla="val -80105"/>
              <a:gd name="adj2" fmla="val 52573"/>
            </a:avLst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Михаил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Лазарев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4714876" y="1643050"/>
            <a:ext cx="2214578" cy="857256"/>
          </a:xfrm>
          <a:prstGeom prst="wedgeRectCallout">
            <a:avLst>
              <a:gd name="adj1" fmla="val 68281"/>
              <a:gd name="adj2" fmla="val 98220"/>
            </a:avLst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Павел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Нахимов 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642911" y="357166"/>
          <a:ext cx="785818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6" name="Управляющая кнопка: домой 15">
            <a:hlinkClick r:id="rId12" action="ppaction://hlinksldjump" highlightClick="1"/>
          </p:cNvPr>
          <p:cNvSpPr/>
          <p:nvPr/>
        </p:nvSpPr>
        <p:spPr>
          <a:xfrm>
            <a:off x="8715372" y="6429396"/>
            <a:ext cx="428628" cy="428604"/>
          </a:xfrm>
          <a:prstGeom prst="actionButtonHom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94_tutchev.jpg"/>
          <p:cNvPicPr>
            <a:picLocks noChangeAspect="1"/>
          </p:cNvPicPr>
          <p:nvPr/>
        </p:nvPicPr>
        <p:blipFill>
          <a:blip r:embed="rId2"/>
          <a:srcRect l="4082" r="4082"/>
          <a:stretch>
            <a:fillRect/>
          </a:stretch>
        </p:blipFill>
        <p:spPr>
          <a:xfrm>
            <a:off x="5643570" y="2071678"/>
            <a:ext cx="3214710" cy="3850509"/>
          </a:xfrm>
          <a:prstGeom prst="rect">
            <a:avLst/>
          </a:prstGeom>
        </p:spPr>
      </p:pic>
      <p:sp>
        <p:nvSpPr>
          <p:cNvPr id="24" name="Прямоугольная выноска 23"/>
          <p:cNvSpPr/>
          <p:nvPr/>
        </p:nvSpPr>
        <p:spPr>
          <a:xfrm>
            <a:off x="3643306" y="2428868"/>
            <a:ext cx="2214579" cy="857256"/>
          </a:xfrm>
          <a:prstGeom prst="wedgeRectCallout">
            <a:avLst>
              <a:gd name="adj1" fmla="val 53230"/>
              <a:gd name="adj2" fmla="val 131718"/>
            </a:avLst>
          </a:prstGeom>
          <a:solidFill>
            <a:srgbClr val="6600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Федор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Тютчев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8" name="Рисунок 17" descr="sumarokov_a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071678"/>
            <a:ext cx="2933185" cy="3857652"/>
          </a:xfrm>
          <a:prstGeom prst="rect">
            <a:avLst/>
          </a:prstGeom>
        </p:spPr>
      </p:pic>
      <p:sp>
        <p:nvSpPr>
          <p:cNvPr id="27" name="Прямоугольная выноска 26"/>
          <p:cNvSpPr/>
          <p:nvPr/>
        </p:nvSpPr>
        <p:spPr>
          <a:xfrm>
            <a:off x="2928926" y="4929198"/>
            <a:ext cx="2214579" cy="857256"/>
          </a:xfrm>
          <a:prstGeom prst="wedgeRectCallout">
            <a:avLst>
              <a:gd name="adj1" fmla="val -42774"/>
              <a:gd name="adj2" fmla="val -139480"/>
            </a:avLst>
          </a:prstGeom>
          <a:solidFill>
            <a:srgbClr val="6600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Александр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Сумароков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642911" y="357166"/>
          <a:ext cx="785818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Управляющая кнопка: домой 9">
            <a:hlinkClick r:id="rId8" action="ppaction://hlinksldjump" highlightClick="1"/>
          </p:cNvPr>
          <p:cNvSpPr/>
          <p:nvPr/>
        </p:nvSpPr>
        <p:spPr>
          <a:xfrm>
            <a:off x="8715372" y="6429396"/>
            <a:ext cx="428628" cy="428604"/>
          </a:xfrm>
          <a:prstGeom prst="actionButtonHome">
            <a:avLst/>
          </a:prstGeom>
          <a:solidFill>
            <a:schemeClr val="bg1"/>
          </a:solidFill>
          <a:ln>
            <a:solidFill>
              <a:srgbClr val="540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kuprin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571612"/>
            <a:ext cx="1695451" cy="2413157"/>
          </a:xfrm>
          <a:prstGeom prst="rect">
            <a:avLst/>
          </a:prstGeom>
        </p:spPr>
      </p:pic>
      <p:pic>
        <p:nvPicPr>
          <p:cNvPr id="19" name="Рисунок 18" descr="1443027884general_pages_24_September_2015_i17292_xronograf_24_sentyabrya_1802_god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92" y="1643050"/>
            <a:ext cx="1803811" cy="2405079"/>
          </a:xfrm>
          <a:prstGeom prst="rect">
            <a:avLst/>
          </a:prstGeom>
        </p:spPr>
      </p:pic>
      <p:sp>
        <p:nvSpPr>
          <p:cNvPr id="27" name="Прямоугольная выноска 26"/>
          <p:cNvSpPr/>
          <p:nvPr/>
        </p:nvSpPr>
        <p:spPr>
          <a:xfrm>
            <a:off x="4572000" y="1643050"/>
            <a:ext cx="2214579" cy="857256"/>
          </a:xfrm>
          <a:prstGeom prst="wedgeRectCallout">
            <a:avLst>
              <a:gd name="adj1" fmla="val 67952"/>
              <a:gd name="adj2" fmla="val 85180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Александр Радищев  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6" name="Рисунок 25" descr="dostoevskiy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4214818"/>
            <a:ext cx="1714512" cy="2340309"/>
          </a:xfrm>
          <a:prstGeom prst="rect">
            <a:avLst/>
          </a:prstGeom>
        </p:spPr>
      </p:pic>
      <p:sp>
        <p:nvSpPr>
          <p:cNvPr id="28" name="Прямоугольная выноска 27"/>
          <p:cNvSpPr/>
          <p:nvPr/>
        </p:nvSpPr>
        <p:spPr>
          <a:xfrm>
            <a:off x="2214546" y="5715016"/>
            <a:ext cx="2214579" cy="857256"/>
          </a:xfrm>
          <a:prstGeom prst="wedgeRectCallout">
            <a:avLst>
              <a:gd name="adj1" fmla="val -65228"/>
              <a:gd name="adj2" fmla="val -109628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Федор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Достоевский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0" name="Прямоугольная выноска 29"/>
          <p:cNvSpPr/>
          <p:nvPr/>
        </p:nvSpPr>
        <p:spPr>
          <a:xfrm>
            <a:off x="4643438" y="5715016"/>
            <a:ext cx="2214579" cy="857256"/>
          </a:xfrm>
          <a:prstGeom prst="wedgeRectCallout">
            <a:avLst>
              <a:gd name="adj1" fmla="val 61429"/>
              <a:gd name="adj2" fmla="val -103300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Владимир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Даль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2" name="Рисунок 31" descr="kr86.jpg"/>
          <p:cNvPicPr>
            <a:picLocks noChangeAspect="1"/>
          </p:cNvPicPr>
          <p:nvPr/>
        </p:nvPicPr>
        <p:blipFill>
          <a:blip r:embed="rId6"/>
          <a:srcRect l="11406" r="12551"/>
          <a:stretch>
            <a:fillRect/>
          </a:stretch>
        </p:blipFill>
        <p:spPr>
          <a:xfrm>
            <a:off x="6987662" y="4143379"/>
            <a:ext cx="1799180" cy="2428893"/>
          </a:xfrm>
          <a:prstGeom prst="rect">
            <a:avLst/>
          </a:prstGeom>
        </p:spPr>
      </p:pic>
      <p:pic>
        <p:nvPicPr>
          <p:cNvPr id="33" name="Рисунок 32" descr="0019-021-L.N.Andreev-I.S.Turgenev-B.K.Zajtsev.jpg"/>
          <p:cNvPicPr>
            <a:picLocks noChangeAspect="1"/>
          </p:cNvPicPr>
          <p:nvPr/>
        </p:nvPicPr>
        <p:blipFill>
          <a:blip r:embed="rId7" cstate="print"/>
          <a:srcRect l="4422" t="3333"/>
          <a:stretch>
            <a:fillRect/>
          </a:stretch>
        </p:blipFill>
        <p:spPr>
          <a:xfrm>
            <a:off x="2428860" y="2928934"/>
            <a:ext cx="1757077" cy="2357454"/>
          </a:xfrm>
          <a:prstGeom prst="rect">
            <a:avLst/>
          </a:prstGeom>
        </p:spPr>
      </p:pic>
      <p:sp>
        <p:nvSpPr>
          <p:cNvPr id="34" name="Прямоугольная выноска 33"/>
          <p:cNvSpPr/>
          <p:nvPr/>
        </p:nvSpPr>
        <p:spPr>
          <a:xfrm>
            <a:off x="4429124" y="3429000"/>
            <a:ext cx="2214579" cy="857256"/>
          </a:xfrm>
          <a:prstGeom prst="wedgeRectCallout">
            <a:avLst>
              <a:gd name="adj1" fmla="val -75159"/>
              <a:gd name="adj2" fmla="val 95569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Николай 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Лесков  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642911" y="357166"/>
          <a:ext cx="785818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Управляющая кнопка: домой 14">
            <a:hlinkClick r:id="rId12" action="ppaction://hlinksldjump" highlightClick="1"/>
          </p:cNvPr>
          <p:cNvSpPr/>
          <p:nvPr/>
        </p:nvSpPr>
        <p:spPr>
          <a:xfrm>
            <a:off x="8715372" y="6429396"/>
            <a:ext cx="428628" cy="428604"/>
          </a:xfrm>
          <a:prstGeom prst="actionButtonHome">
            <a:avLst/>
          </a:prstGeom>
          <a:solidFill>
            <a:schemeClr val="bg1"/>
          </a:solidFill>
          <a:ln>
            <a:solidFill>
              <a:srgbClr val="425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ая выноска 23"/>
          <p:cNvSpPr/>
          <p:nvPr/>
        </p:nvSpPr>
        <p:spPr>
          <a:xfrm>
            <a:off x="2214546" y="1643050"/>
            <a:ext cx="2214579" cy="857256"/>
          </a:xfrm>
          <a:prstGeom prst="wedgeRectCallout">
            <a:avLst>
              <a:gd name="adj1" fmla="val -69511"/>
              <a:gd name="adj2" fmla="val 88368"/>
            </a:avLst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Александр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Куприн 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rimskii-korsak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857364"/>
            <a:ext cx="3223284" cy="428628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5" name="Рисунок 14" descr="ae0efc2d093a.jpg"/>
          <p:cNvPicPr>
            <a:picLocks noChangeAspect="1"/>
          </p:cNvPicPr>
          <p:nvPr/>
        </p:nvPicPr>
        <p:blipFill>
          <a:blip r:embed="rId4"/>
          <a:srcRect l="6188"/>
          <a:stretch>
            <a:fillRect/>
          </a:stretch>
        </p:blipFill>
        <p:spPr>
          <a:xfrm>
            <a:off x="5572132" y="1928802"/>
            <a:ext cx="3248561" cy="4286280"/>
          </a:xfrm>
          <a:prstGeom prst="rect">
            <a:avLst/>
          </a:prstGeom>
        </p:spPr>
      </p:pic>
      <p:sp>
        <p:nvSpPr>
          <p:cNvPr id="24" name="Прямоугольная выноска 23"/>
          <p:cNvSpPr/>
          <p:nvPr/>
        </p:nvSpPr>
        <p:spPr>
          <a:xfrm>
            <a:off x="3000364" y="4929198"/>
            <a:ext cx="2214579" cy="1071570"/>
          </a:xfrm>
          <a:prstGeom prst="wedgeRectCallout">
            <a:avLst>
              <a:gd name="adj1" fmla="val -47430"/>
              <a:gd name="adj2" fmla="val -114397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Николай 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Римский - Корсаков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4" name="Прямоугольная выноска 33"/>
          <p:cNvSpPr/>
          <p:nvPr/>
        </p:nvSpPr>
        <p:spPr>
          <a:xfrm>
            <a:off x="3857620" y="2357430"/>
            <a:ext cx="2214579" cy="857256"/>
          </a:xfrm>
          <a:prstGeom prst="wedgeRectCallout">
            <a:avLst>
              <a:gd name="adj1" fmla="val 49833"/>
              <a:gd name="adj2" fmla="val 136683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Сергей 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Рахманинов  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642911" y="357166"/>
          <a:ext cx="785818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Управляющая кнопка: домой 8">
            <a:hlinkClick r:id="rId9" action="ppaction://hlinksldjump" highlightClick="1"/>
          </p:cNvPr>
          <p:cNvSpPr/>
          <p:nvPr/>
        </p:nvSpPr>
        <p:spPr>
          <a:xfrm>
            <a:off x="8715372" y="6429396"/>
            <a:ext cx="428628" cy="428604"/>
          </a:xfrm>
          <a:prstGeom prst="actionButtonHome">
            <a:avLst/>
          </a:prstGeom>
          <a:solidFill>
            <a:schemeClr val="bg1"/>
          </a:solidFill>
          <a:ln>
            <a:solidFill>
              <a:srgbClr val="2A72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Василий-Верещаг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285860"/>
            <a:ext cx="2428892" cy="3031378"/>
          </a:xfrm>
          <a:prstGeom prst="rect">
            <a:avLst/>
          </a:prstGeom>
        </p:spPr>
      </p:pic>
      <p:pic>
        <p:nvPicPr>
          <p:cNvPr id="7" name="Рисунок 6" descr="streets_sechenov_ivan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78" y="1142984"/>
            <a:ext cx="2111707" cy="2974236"/>
          </a:xfrm>
          <a:prstGeom prst="rect">
            <a:avLst/>
          </a:prstGeom>
        </p:spPr>
      </p:pic>
      <p:sp>
        <p:nvSpPr>
          <p:cNvPr id="8" name="Прямоугольная выноска 7"/>
          <p:cNvSpPr/>
          <p:nvPr/>
        </p:nvSpPr>
        <p:spPr>
          <a:xfrm>
            <a:off x="4071934" y="2786058"/>
            <a:ext cx="2214579" cy="857256"/>
          </a:xfrm>
          <a:prstGeom prst="wedgeRectCallout">
            <a:avLst>
              <a:gd name="adj1" fmla="val 78927"/>
              <a:gd name="adj2" fmla="val -126145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Иван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Сеченов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4" name="Прямоугольная выноска 33"/>
          <p:cNvSpPr/>
          <p:nvPr/>
        </p:nvSpPr>
        <p:spPr>
          <a:xfrm>
            <a:off x="2857488" y="1643050"/>
            <a:ext cx="2214579" cy="857256"/>
          </a:xfrm>
          <a:prstGeom prst="wedgeRectCallout">
            <a:avLst>
              <a:gd name="adj1" fmla="val -75691"/>
              <a:gd name="adj2" fmla="val 106603"/>
            </a:avLst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Василий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Верещагин 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9" name="Рисунок 8" descr="volkov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182" y="3929066"/>
            <a:ext cx="2714644" cy="2714644"/>
          </a:xfrm>
          <a:prstGeom prst="rect">
            <a:avLst/>
          </a:prstGeom>
        </p:spPr>
      </p:pic>
      <p:sp>
        <p:nvSpPr>
          <p:cNvPr id="11" name="Прямоугольная выноска 10"/>
          <p:cNvSpPr/>
          <p:nvPr/>
        </p:nvSpPr>
        <p:spPr>
          <a:xfrm>
            <a:off x="6786578" y="5429264"/>
            <a:ext cx="1928827" cy="857256"/>
          </a:xfrm>
          <a:prstGeom prst="wedgeRectCallout">
            <a:avLst>
              <a:gd name="adj1" fmla="val -82423"/>
              <a:gd name="adj2" fmla="val 60226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Федор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Волков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8715372" y="6429396"/>
            <a:ext cx="428628" cy="428604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Схема 12"/>
          <p:cNvGraphicFramePr/>
          <p:nvPr/>
        </p:nvGraphicFramePr>
        <p:xfrm>
          <a:off x="214283" y="214290"/>
          <a:ext cx="364333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5286380" y="214290"/>
          <a:ext cx="364333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214282" y="5500702"/>
          <a:ext cx="4357718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avatar_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1" y="4714884"/>
            <a:ext cx="1800359" cy="18003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69" y="3071810"/>
            <a:ext cx="1438283" cy="157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5" y="571480"/>
            <a:ext cx="132874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9" y="1357299"/>
            <a:ext cx="1285884" cy="161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2428868"/>
            <a:ext cx="1307249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4714884"/>
            <a:ext cx="148026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5985" y="1285861"/>
            <a:ext cx="143497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86447" y="3286125"/>
            <a:ext cx="144463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022E-16 L 0.15833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16545 2.22222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-0.175 -0.00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17535 -0.0023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-0.12899 -3.33333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-0.16632 1.11111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05 0.01064 L 0.47986 -0.3812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" y="-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7" y="500043"/>
            <a:ext cx="7072363" cy="1428760"/>
          </a:xfrm>
          <a:prstGeom prst="rect">
            <a:avLst/>
          </a:prstGeom>
          <a:noFill/>
          <a:ln w="57150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003300"/>
                </a:solidFill>
                <a:latin typeface="Arial Black" pitchFamily="34" charset="0"/>
              </a:rPr>
              <a:t>CADET -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rgbClr val="003300"/>
                </a:solidFill>
                <a:latin typeface="Arial Black" pitchFamily="34" charset="0"/>
              </a:rPr>
              <a:t>«младший, несовершеннолетний» (</a:t>
            </a:r>
            <a:r>
              <a:rPr lang="ru-RU" sz="2000" i="1" dirty="0" smtClean="0">
                <a:solidFill>
                  <a:srgbClr val="003300"/>
                </a:solidFill>
                <a:latin typeface="Arial Black" pitchFamily="34" charset="0"/>
              </a:rPr>
              <a:t>франц</a:t>
            </a:r>
            <a:r>
              <a:rPr lang="ru-RU" sz="2000" dirty="0" smtClean="0">
                <a:solidFill>
                  <a:srgbClr val="003300"/>
                </a:solidFill>
                <a:latin typeface="Arial Black" pitchFamily="34" charset="0"/>
              </a:rPr>
              <a:t>.) </a:t>
            </a:r>
            <a:endParaRPr lang="ru-RU" sz="2000" dirty="0">
              <a:solidFill>
                <a:srgbClr val="0033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7" y="3214687"/>
            <a:ext cx="7072363" cy="3071834"/>
          </a:xfrm>
          <a:prstGeom prst="rect">
            <a:avLst/>
          </a:prstGeom>
          <a:noFill/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Слово «кадет» происходит от уменьшительного «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капдет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» на 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гасконском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наречии, производного от латинского «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капителлеум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», что буквально значит «маленький капитан» или «маленький глава».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286249" y="2071679"/>
            <a:ext cx="714380" cy="1000132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7" y="285728"/>
            <a:ext cx="2951724" cy="3357586"/>
          </a:xfrm>
          <a:prstGeom prst="rect">
            <a:avLst/>
          </a:prstGeom>
        </p:spPr>
      </p:pic>
      <p:pic>
        <p:nvPicPr>
          <p:cNvPr id="5" name="Рисунок 4" descr="0d0461f24e9fa02b6a135b74aa01557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000372"/>
            <a:ext cx="5357851" cy="35719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7" y="3857628"/>
            <a:ext cx="2928959" cy="278608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«Школа оная потребна не токмо к единому мореходству и инженерству, но артиллерии и гражданству к пользе»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9" y="357166"/>
            <a:ext cx="5286412" cy="242889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000099"/>
                </a:solidFill>
                <a:latin typeface="Arial Black" pitchFamily="34" charset="0"/>
              </a:rPr>
              <a:t>Петр </a:t>
            </a:r>
            <a:r>
              <a:rPr lang="en-US" sz="2400" dirty="0" smtClean="0">
                <a:solidFill>
                  <a:srgbClr val="000099"/>
                </a:solidFill>
                <a:latin typeface="Arial Black" pitchFamily="34" charset="0"/>
              </a:rPr>
              <a:t>I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Указ об организации в Москве Школы математических и </a:t>
            </a:r>
            <a:r>
              <a:rPr lang="ru-RU" sz="2000" dirty="0" err="1" smtClean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навигацких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 наук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chemeClr val="tx2"/>
                </a:solidFill>
                <a:latin typeface="Arial Black" pitchFamily="34" charset="0"/>
              </a:rPr>
              <a:t>27 января 1701 года</a:t>
            </a:r>
            <a:endParaRPr lang="ru-RU" sz="2000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46920304_8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2100277" cy="25717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1" y="2643183"/>
            <a:ext cx="2071703" cy="785818"/>
          </a:xfrm>
          <a:prstGeom prst="rect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Анна Иоанновна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7" y="214290"/>
            <a:ext cx="6357983" cy="1500198"/>
          </a:xfrm>
          <a:prstGeom prst="rect">
            <a:avLst/>
          </a:prstGeom>
          <a:noFill/>
          <a:ln w="57150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itchFamily="34" charset="0"/>
              </a:rPr>
              <a:t>29 июня 1731 года 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Arial Black" pitchFamily="34" charset="0"/>
              </a:rPr>
              <a:t>Указ о создании Шляхетского кадетского корпуса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(для обучения юной поросли не только военным, но и общеобразовательным предметам) </a:t>
            </a:r>
            <a:endParaRPr lang="ru-RU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7" y="1928803"/>
            <a:ext cx="6357983" cy="1571636"/>
          </a:xfrm>
          <a:prstGeom prst="rect">
            <a:avLst/>
          </a:prstGeom>
          <a:noFill/>
          <a:ln w="57150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 числу «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пользительных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Отечеству ремесел» Анна Иоанновна отнесла не только воинское дело, но и «науки разные: чтение и письмо, закон божий, арифметику и геометрию, географию и историю, умение на конях скакать, танцы, языки иностранные и прочее».</a:t>
            </a:r>
          </a:p>
          <a:p>
            <a:pPr algn="just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s://deti.mail.ru/pre_square800_resize/pic/wysiwyg/2016/02/18/53.jpg"/>
          <p:cNvPicPr/>
          <p:nvPr/>
        </p:nvPicPr>
        <p:blipFill>
          <a:blip r:embed="rId3"/>
          <a:srcRect l="22642" r="24658"/>
          <a:stretch>
            <a:fillRect/>
          </a:stretch>
        </p:blipFill>
        <p:spPr bwMode="auto">
          <a:xfrm>
            <a:off x="357157" y="3857628"/>
            <a:ext cx="1928827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000233" y="5929330"/>
            <a:ext cx="2928959" cy="714380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Мундир кадета Сухопутного шляхетного кадетского корпуса (1793)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1" name="Рисунок 10" descr="https://deti.mail.ru/pre_square800_resize/pic/wysiwyg/2016/02/18/54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7" y="3643314"/>
            <a:ext cx="600079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429257" y="5572140"/>
            <a:ext cx="3286148" cy="571528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Хабаровск. Кадетский корпус</a:t>
            </a:r>
          </a:p>
          <a:p>
            <a:pPr algn="ctr"/>
            <a:endParaRPr lang="ru-RU" sz="14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3" y="214290"/>
            <a:ext cx="8715436" cy="42862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Имели право на поступление в кадетские корпуса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3" y="785794"/>
            <a:ext cx="8715436" cy="4500594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Сыновья офицеров, отслуживших десять лет или имеющих ордена «за боевые заслуги»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Сыновья отставных офицеров, военных или морских врачей, военных священников и лиц, состоявших или состоящих на действительной учебно-воспитательной службе при Военно-воспитательном ведомстве, в том числе, ассистентов при кафедрах и клиниках, госпиталях и Академиях, врачей клиник нервных и душевных болезней и Императорской Военной Медицинской Академии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Круглые сироты тех же лиц, умерших на службе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Сыновья тех же лиц, если эти лица и чиновники были убиты на войне или умерли от ранений и контузий, полученных на войне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Сыновья тех лиц (кроме чиновников Гражданского ведомства), которые внезапно погибли или лишились ума или зрения на службе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Сыновья кавалеров Ордена Святого Георгия всех степеней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Сыновья лиц, участвовавших в боях и награжденных Знаком Отличия Военного Ордена 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Сыновья прапорщиков, зауряд-прапорщиков и состоящих в унтер-офицерском звании роты Дворцовых гренадер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Малолетние, числящиеся пажами Высочайшего Двора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3" y="5500702"/>
            <a:ext cx="8715436" cy="428628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Не имели право на поступление в кадетские корпуса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3" y="6000768"/>
            <a:ext cx="8715436" cy="571504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90488" algn="ctr"/>
              </a:tabLst>
            </a:pPr>
            <a:r>
              <a:rPr lang="ru-RU" sz="160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Сыновья 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внуки лиц (мужского и женского пола), родившиеся в иудейской вере.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500035" y="357166"/>
          <a:ext cx="8286808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>
            <a:hlinkClick r:id="rId6" action="ppaction://hlinksldjump"/>
          </p:cNvPr>
          <p:cNvSpPr/>
          <p:nvPr/>
        </p:nvSpPr>
        <p:spPr>
          <a:xfrm>
            <a:off x="571472" y="1714488"/>
            <a:ext cx="3643338" cy="1285884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400"/>
                </a:solidFill>
                <a:latin typeface="Arial" pitchFamily="34" charset="0"/>
                <a:cs typeface="Arial" pitchFamily="34" charset="0"/>
              </a:rPr>
              <a:t>ФЕЛЬДМАРШАЛЫ</a:t>
            </a:r>
            <a:endParaRPr lang="ru-RU" b="1" dirty="0">
              <a:solidFill>
                <a:srgbClr val="0054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право 5">
            <a:hlinkClick r:id="rId7" action="ppaction://hlinksldjump"/>
          </p:cNvPr>
          <p:cNvSpPr/>
          <p:nvPr/>
        </p:nvSpPr>
        <p:spPr>
          <a:xfrm>
            <a:off x="4714876" y="1714488"/>
            <a:ext cx="3643338" cy="1285884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1746"/>
                </a:solidFill>
                <a:latin typeface="Arial" pitchFamily="34" charset="0"/>
                <a:cs typeface="Arial" pitchFamily="34" charset="0"/>
              </a:rPr>
              <a:t>ФЛОТОВОДЦЫ</a:t>
            </a:r>
            <a:endParaRPr lang="ru-RU" b="1" dirty="0">
              <a:solidFill>
                <a:srgbClr val="00174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6">
            <a:hlinkClick r:id="rId8" action="ppaction://hlinksldjump"/>
          </p:cNvPr>
          <p:cNvSpPr/>
          <p:nvPr/>
        </p:nvSpPr>
        <p:spPr>
          <a:xfrm>
            <a:off x="571472" y="3286124"/>
            <a:ext cx="3643338" cy="1285884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540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4002A"/>
                </a:solidFill>
                <a:latin typeface="Arial" pitchFamily="34" charset="0"/>
                <a:cs typeface="Arial" pitchFamily="34" charset="0"/>
              </a:rPr>
              <a:t>ПОЭТЫ</a:t>
            </a:r>
            <a:endParaRPr lang="ru-RU" b="1" dirty="0">
              <a:solidFill>
                <a:srgbClr val="54002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право 7">
            <a:hlinkClick r:id="rId9" action="ppaction://hlinksldjump"/>
          </p:cNvPr>
          <p:cNvSpPr/>
          <p:nvPr/>
        </p:nvSpPr>
        <p:spPr>
          <a:xfrm>
            <a:off x="4714876" y="3286124"/>
            <a:ext cx="3643338" cy="1285884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425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425222"/>
                </a:solidFill>
                <a:latin typeface="Arial" pitchFamily="34" charset="0"/>
                <a:cs typeface="Arial" pitchFamily="34" charset="0"/>
              </a:rPr>
              <a:t>ПИСАТЕЛИ</a:t>
            </a:r>
            <a:endParaRPr lang="ru-RU" b="1" dirty="0">
              <a:solidFill>
                <a:srgbClr val="42522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 вправо 8">
            <a:hlinkClick r:id="rId10" action="ppaction://hlinksldjump"/>
          </p:cNvPr>
          <p:cNvSpPr/>
          <p:nvPr/>
        </p:nvSpPr>
        <p:spPr>
          <a:xfrm>
            <a:off x="571472" y="4857760"/>
            <a:ext cx="3643338" cy="1285884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2A72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2A7286"/>
                </a:solidFill>
                <a:latin typeface="Arial" pitchFamily="34" charset="0"/>
                <a:cs typeface="Arial" pitchFamily="34" charset="0"/>
              </a:rPr>
              <a:t>КОМПОЗИТОРЫ</a:t>
            </a:r>
          </a:p>
        </p:txBody>
      </p:sp>
      <p:sp>
        <p:nvSpPr>
          <p:cNvPr id="10" name="Стрелка вправо 9">
            <a:hlinkClick r:id="rId11" action="ppaction://hlinksldjump"/>
          </p:cNvPr>
          <p:cNvSpPr/>
          <p:nvPr/>
        </p:nvSpPr>
        <p:spPr>
          <a:xfrm>
            <a:off x="4714877" y="4857760"/>
            <a:ext cx="3643337" cy="1285884"/>
          </a:xfrm>
          <a:prstGeom prst="rightArrow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ДРУГИЕ ПРОСЛАВЛЕННЫЕ КАДЕТЫ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ын пол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1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3934414_Ashampoo_Snap_20130812_14h42m13s_012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7" y="1714489"/>
            <a:ext cx="4185257" cy="4143404"/>
          </a:xfrm>
          <a:prstGeom prst="rect">
            <a:avLst/>
          </a:prstGeom>
        </p:spPr>
      </p:pic>
      <p:pic>
        <p:nvPicPr>
          <p:cNvPr id="3" name="Рисунок 2" descr="owdk1cs2f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3" y="1714489"/>
            <a:ext cx="4143404" cy="469240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3" y="285729"/>
            <a:ext cx="4286280" cy="1214446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СУВОРОВ</a:t>
            </a:r>
          </a:p>
          <a:p>
            <a:pPr algn="ctr"/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Александр Васильевич</a:t>
            </a:r>
            <a:endParaRPr lang="ru-RU" sz="22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6315" y="285729"/>
            <a:ext cx="4143404" cy="1214446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НАХИМОВ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Павел Степанович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7" name="Рисунок 6" descr="Орден-Нахимов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7" y="4572009"/>
            <a:ext cx="2146284" cy="2071702"/>
          </a:xfrm>
          <a:prstGeom prst="rect">
            <a:avLst/>
          </a:prstGeom>
        </p:spPr>
      </p:pic>
      <p:pic>
        <p:nvPicPr>
          <p:cNvPr id="8" name="Рисунок 7" descr="post-133-12285643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14548" y="4572009"/>
            <a:ext cx="2121201" cy="2032049"/>
          </a:xfrm>
          <a:prstGeom prst="rect">
            <a:avLst/>
          </a:prstGeom>
        </p:spPr>
      </p:pic>
      <p:pic>
        <p:nvPicPr>
          <p:cNvPr id="9" name="Рисунок 8" descr="p_3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0" y="4857760"/>
            <a:ext cx="747713" cy="1757362"/>
          </a:xfrm>
          <a:prstGeom prst="rect">
            <a:avLst/>
          </a:prstGeom>
        </p:spPr>
      </p:pic>
      <p:pic>
        <p:nvPicPr>
          <p:cNvPr id="10" name="Рисунок 9" descr="pogony-nakhimovtsev-04m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9520" y="4714884"/>
            <a:ext cx="1471336" cy="1857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535</Words>
  <PresentationFormat>Экран (4:3)</PresentationFormat>
  <Paragraphs>125</Paragraphs>
  <Slides>19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История кадетства в России</dc:subject>
  <dc:creator>Дианова Ольга Вениаминовна</dc:creator>
  <cp:keywords>Кадеты</cp:keywords>
  <cp:lastModifiedBy>User</cp:lastModifiedBy>
  <cp:revision>122</cp:revision>
  <dcterms:created xsi:type="dcterms:W3CDTF">2016-11-09T10:43:50Z</dcterms:created>
  <dcterms:modified xsi:type="dcterms:W3CDTF">2017-04-02T16:06:57Z</dcterms:modified>
  <cp:category>классное руководство</cp:category>
</cp:coreProperties>
</file>